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Average"/>
      <p:regular r:id="rId15"/>
    </p:embeddedFont>
    <p:embeddedFont>
      <p:font typeface="Oswald"/>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Average-regular.fntdata"/><Relationship Id="rId14" Type="http://schemas.openxmlformats.org/officeDocument/2006/relationships/slide" Target="slides/slide9.xml"/><Relationship Id="rId17" Type="http://schemas.openxmlformats.org/officeDocument/2006/relationships/font" Target="fonts/Oswald-bold.fntdata"/><Relationship Id="rId16"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88469f52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88469f52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88469f527b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88469f527b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88469f527b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88469f527b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88469f527b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88469f527b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88469f527b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88469f527b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88469f527b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88469f527b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88469f527b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88469f527b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88469f527b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88469f527b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pic>
        <p:nvPicPr>
          <p:cNvPr id="59" name="Google Shape;59;p13"/>
          <p:cNvPicPr preferRelativeResize="0"/>
          <p:nvPr/>
        </p:nvPicPr>
        <p:blipFill>
          <a:blip r:embed="rId3">
            <a:alphaModFix/>
          </a:blip>
          <a:stretch>
            <a:fillRect/>
          </a:stretch>
        </p:blipFill>
        <p:spPr>
          <a:xfrm>
            <a:off x="-1027647" y="1"/>
            <a:ext cx="10721347" cy="5143500"/>
          </a:xfrm>
          <a:prstGeom prst="rect">
            <a:avLst/>
          </a:prstGeom>
          <a:noFill/>
          <a:ln>
            <a:noFill/>
          </a:ln>
        </p:spPr>
      </p:pic>
      <p:sp>
        <p:nvSpPr>
          <p:cNvPr id="60" name="Google Shape;60;p13"/>
          <p:cNvSpPr txBox="1"/>
          <p:nvPr>
            <p:ph type="ctrTitle"/>
          </p:nvPr>
        </p:nvSpPr>
        <p:spPr>
          <a:xfrm>
            <a:off x="2419633" y="65175"/>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 to Cybersecurity </a:t>
            </a:r>
            <a:endParaRPr/>
          </a:p>
        </p:txBody>
      </p:sp>
      <p:sp>
        <p:nvSpPr>
          <p:cNvPr id="61" name="Google Shape;61;p13"/>
          <p:cNvSpPr txBox="1"/>
          <p:nvPr>
            <p:ph idx="1" type="subTitle"/>
          </p:nvPr>
        </p:nvSpPr>
        <p:spPr>
          <a:xfrm>
            <a:off x="2419625" y="184722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Welcome to the week of </a:t>
            </a:r>
            <a:r>
              <a:rPr lang="en"/>
              <a:t>Cybersecurity</a:t>
            </a:r>
            <a:r>
              <a:rPr lang="en"/>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t>
            </a:r>
            <a:r>
              <a:rPr lang="en"/>
              <a:t>Cyber Security</a:t>
            </a:r>
            <a:r>
              <a:rPr lang="en"/>
              <a:t> </a:t>
            </a:r>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word Cybersecurity means services offered to someone, or a group of people, to protect them from somebody stealing their online information.</a:t>
            </a:r>
            <a:endParaRPr/>
          </a:p>
          <a:p>
            <a:pPr indent="0" lvl="0" marL="0" rtl="0" algn="l">
              <a:spcBef>
                <a:spcPts val="1600"/>
              </a:spcBef>
              <a:spcAft>
                <a:spcPts val="0"/>
              </a:spcAft>
              <a:buNone/>
            </a:pPr>
            <a:r>
              <a:rPr lang="en"/>
              <a:t>What kind of Information can be stolen?</a:t>
            </a:r>
            <a:endParaRPr/>
          </a:p>
          <a:p>
            <a:pPr indent="-342900" lvl="0" marL="457200" rtl="0" algn="l">
              <a:spcBef>
                <a:spcPts val="1600"/>
              </a:spcBef>
              <a:spcAft>
                <a:spcPts val="0"/>
              </a:spcAft>
              <a:buSzPts val="1800"/>
              <a:buChar char="●"/>
            </a:pPr>
            <a:r>
              <a:rPr lang="en"/>
              <a:t>Names and Home Addresses</a:t>
            </a:r>
            <a:endParaRPr/>
          </a:p>
          <a:p>
            <a:pPr indent="-342900" lvl="0" marL="457200" rtl="0" algn="l">
              <a:spcBef>
                <a:spcPts val="0"/>
              </a:spcBef>
              <a:spcAft>
                <a:spcPts val="0"/>
              </a:spcAft>
              <a:buSzPts val="1800"/>
              <a:buChar char="●"/>
            </a:pPr>
            <a:r>
              <a:rPr lang="en"/>
              <a:t>Credit Cards and Payment Data</a:t>
            </a:r>
            <a:endParaRPr/>
          </a:p>
          <a:p>
            <a:pPr indent="-342900" lvl="0" marL="457200" rtl="0" algn="l">
              <a:spcBef>
                <a:spcPts val="0"/>
              </a:spcBef>
              <a:spcAft>
                <a:spcPts val="0"/>
              </a:spcAft>
              <a:buSzPts val="1800"/>
              <a:buChar char="●"/>
            </a:pPr>
            <a:r>
              <a:rPr lang="en"/>
              <a:t>Medical Records</a:t>
            </a:r>
            <a:endParaRPr/>
          </a:p>
          <a:p>
            <a:pPr indent="-342900" lvl="0" marL="457200" rtl="0" algn="l">
              <a:spcBef>
                <a:spcPts val="0"/>
              </a:spcBef>
              <a:spcAft>
                <a:spcPts val="0"/>
              </a:spcAft>
              <a:buSzPts val="1800"/>
              <a:buChar char="●"/>
            </a:pPr>
            <a:r>
              <a:rPr lang="en"/>
              <a:t>Passwords</a:t>
            </a:r>
            <a:endParaRPr/>
          </a:p>
          <a:p>
            <a:pPr indent="-342900" lvl="0" marL="457200" rtl="0" algn="l">
              <a:spcBef>
                <a:spcPts val="0"/>
              </a:spcBef>
              <a:spcAft>
                <a:spcPts val="0"/>
              </a:spcAft>
              <a:buSzPts val="1800"/>
              <a:buChar char="●"/>
            </a:pPr>
            <a:r>
              <a:rPr lang="en"/>
              <a:t>Classified Information</a:t>
            </a:r>
            <a:endParaRPr/>
          </a:p>
        </p:txBody>
      </p:sp>
      <p:pic>
        <p:nvPicPr>
          <p:cNvPr id="68" name="Google Shape;68;p14"/>
          <p:cNvPicPr preferRelativeResize="0"/>
          <p:nvPr/>
        </p:nvPicPr>
        <p:blipFill>
          <a:blip r:embed="rId3">
            <a:alphaModFix/>
          </a:blip>
          <a:stretch>
            <a:fillRect/>
          </a:stretch>
        </p:blipFill>
        <p:spPr>
          <a:xfrm>
            <a:off x="4497400" y="1991700"/>
            <a:ext cx="4214551" cy="2815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pic>
        <p:nvPicPr>
          <p:cNvPr id="73" name="Google Shape;73;p15"/>
          <p:cNvPicPr preferRelativeResize="0"/>
          <p:nvPr/>
        </p:nvPicPr>
        <p:blipFill>
          <a:blip r:embed="rId3">
            <a:alphaModFix/>
          </a:blip>
          <a:stretch>
            <a:fillRect/>
          </a:stretch>
        </p:blipFill>
        <p:spPr>
          <a:xfrm>
            <a:off x="-972062" y="-22874"/>
            <a:ext cx="11088125" cy="5189250"/>
          </a:xfrm>
          <a:prstGeom prst="rect">
            <a:avLst/>
          </a:prstGeom>
          <a:noFill/>
          <a:ln>
            <a:noFill/>
          </a:ln>
        </p:spPr>
      </p:pic>
      <p:sp>
        <p:nvSpPr>
          <p:cNvPr id="74" name="Google Shape;74;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3100">
                <a:solidFill>
                  <a:srgbClr val="FFFFFF"/>
                </a:solidFill>
              </a:rPr>
              <a:t>With the </a:t>
            </a:r>
            <a:r>
              <a:rPr lang="en" sz="3100">
                <a:solidFill>
                  <a:srgbClr val="FFFFFF"/>
                </a:solidFill>
              </a:rPr>
              <a:t>internet</a:t>
            </a:r>
            <a:r>
              <a:rPr lang="en" sz="3100">
                <a:solidFill>
                  <a:srgbClr val="FFFFFF"/>
                </a:solidFill>
              </a:rPr>
              <a:t> constantly growing in size and with so many people connected to the internet, cyber crimes and </a:t>
            </a:r>
            <a:r>
              <a:rPr lang="en" sz="3100">
                <a:solidFill>
                  <a:srgbClr val="FFFFFF"/>
                </a:solidFill>
              </a:rPr>
              <a:t>security</a:t>
            </a:r>
            <a:r>
              <a:rPr lang="en" sz="3100">
                <a:solidFill>
                  <a:srgbClr val="FFFFFF"/>
                </a:solidFill>
              </a:rPr>
              <a:t> threats are also increasing.</a:t>
            </a:r>
            <a:endParaRPr sz="31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have </a:t>
            </a:r>
            <a:r>
              <a:rPr lang="en"/>
              <a:t>Cybersecurity</a:t>
            </a:r>
            <a:r>
              <a:rPr lang="en"/>
              <a:t> </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Cybersecurity is very important today since it helps people secure their information stored on </a:t>
            </a:r>
            <a:r>
              <a:rPr lang="en"/>
              <a:t>their</a:t>
            </a:r>
            <a:r>
              <a:rPr lang="en"/>
              <a:t> computer from people trying to hack information, and it also helps prevent your computer from any bad viruses</a:t>
            </a:r>
            <a:endParaRPr/>
          </a:p>
          <a:p>
            <a:pPr indent="0" lvl="0" marL="0" rtl="0" algn="l">
              <a:spcBef>
                <a:spcPts val="1600"/>
              </a:spcBef>
              <a:spcAft>
                <a:spcPts val="0"/>
              </a:spcAft>
              <a:buNone/>
            </a:pPr>
            <a:r>
              <a:rPr lang="en"/>
              <a:t>Apple, Amazon, YouTube, Walmart, or any other company you can think of have a cybersecurity team to protect their company from cyber attacks </a:t>
            </a:r>
            <a:endParaRPr/>
          </a:p>
          <a:p>
            <a:pPr indent="0" lvl="0" marL="0" rtl="0" algn="l">
              <a:spcBef>
                <a:spcPts val="1600"/>
              </a:spcBef>
              <a:spcAft>
                <a:spcPts val="1600"/>
              </a:spcAft>
              <a:buNone/>
            </a:pPr>
            <a:r>
              <a:t/>
            </a:r>
            <a:endParaRPr/>
          </a:p>
        </p:txBody>
      </p:sp>
      <p:pic>
        <p:nvPicPr>
          <p:cNvPr id="81" name="Google Shape;81;p16"/>
          <p:cNvPicPr preferRelativeResize="0"/>
          <p:nvPr/>
        </p:nvPicPr>
        <p:blipFill>
          <a:blip r:embed="rId3">
            <a:alphaModFix/>
          </a:blip>
          <a:stretch>
            <a:fillRect/>
          </a:stretch>
        </p:blipFill>
        <p:spPr>
          <a:xfrm>
            <a:off x="2089739" y="3079275"/>
            <a:ext cx="4964525" cy="1939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7"/>
          <p:cNvPicPr preferRelativeResize="0"/>
          <p:nvPr/>
        </p:nvPicPr>
        <p:blipFill>
          <a:blip r:embed="rId3">
            <a:alphaModFix/>
          </a:blip>
          <a:stretch>
            <a:fillRect/>
          </a:stretch>
        </p:blipFill>
        <p:spPr>
          <a:xfrm>
            <a:off x="-404750" y="-462350"/>
            <a:ext cx="9953501" cy="6646050"/>
          </a:xfrm>
          <a:prstGeom prst="rect">
            <a:avLst/>
          </a:prstGeom>
          <a:noFill/>
          <a:ln>
            <a:noFill/>
          </a:ln>
        </p:spPr>
      </p:pic>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Who is behind Cyber Attacks?</a:t>
            </a:r>
            <a:endParaRPr/>
          </a:p>
        </p:txBody>
      </p:sp>
      <p:sp>
        <p:nvSpPr>
          <p:cNvPr id="88" name="Google Shape;88;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FFFFFF"/>
                </a:solidFill>
              </a:rPr>
              <a:t>Most commonly known, the hacker is a person who tries to break into computers by gaining control over the computer in sneaky ways. It can be hard to protect your computer from hackers, but there are many great ways you can protect yourself from these kinds of people!</a:t>
            </a:r>
            <a:endParaRPr sz="2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Futures in the field of Cybersecurity</a:t>
            </a:r>
            <a:endParaRPr/>
          </a:p>
        </p:txBody>
      </p:sp>
      <p:sp>
        <p:nvSpPr>
          <p:cNvPr id="94" name="Google Shape;94;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very cool jobs you can have that are based around cybersecurity, those including jobs in</a:t>
            </a:r>
            <a:endParaRPr/>
          </a:p>
          <a:p>
            <a:pPr indent="-342900" lvl="0" marL="457200" rtl="0" algn="l">
              <a:spcBef>
                <a:spcPts val="1600"/>
              </a:spcBef>
              <a:spcAft>
                <a:spcPts val="0"/>
              </a:spcAft>
              <a:buSzPts val="1800"/>
              <a:buChar char="●"/>
            </a:pPr>
            <a:r>
              <a:rPr lang="en"/>
              <a:t>The FBI</a:t>
            </a:r>
            <a:endParaRPr/>
          </a:p>
          <a:p>
            <a:pPr indent="-342900" lvl="0" marL="457200" rtl="0" algn="l">
              <a:spcBef>
                <a:spcPts val="0"/>
              </a:spcBef>
              <a:spcAft>
                <a:spcPts val="0"/>
              </a:spcAft>
              <a:buSzPts val="1800"/>
              <a:buChar char="●"/>
            </a:pPr>
            <a:r>
              <a:rPr lang="en"/>
              <a:t>State Police</a:t>
            </a:r>
            <a:endParaRPr/>
          </a:p>
          <a:p>
            <a:pPr indent="-342900" lvl="0" marL="457200" rtl="0" algn="l">
              <a:spcBef>
                <a:spcPts val="0"/>
              </a:spcBef>
              <a:spcAft>
                <a:spcPts val="0"/>
              </a:spcAft>
              <a:buSzPts val="1800"/>
              <a:buChar char="●"/>
            </a:pPr>
            <a:r>
              <a:rPr lang="en"/>
              <a:t>Hospitals</a:t>
            </a:r>
            <a:endParaRPr/>
          </a:p>
          <a:p>
            <a:pPr indent="-342900" lvl="0" marL="457200" rtl="0" algn="l">
              <a:spcBef>
                <a:spcPts val="0"/>
              </a:spcBef>
              <a:spcAft>
                <a:spcPts val="0"/>
              </a:spcAft>
              <a:buSzPts val="1800"/>
              <a:buChar char="●"/>
            </a:pPr>
            <a:r>
              <a:rPr lang="en"/>
              <a:t>Professional Sports Teams</a:t>
            </a:r>
            <a:endParaRPr/>
          </a:p>
          <a:p>
            <a:pPr indent="-342900" lvl="0" marL="457200" rtl="0" algn="l">
              <a:spcBef>
                <a:spcPts val="0"/>
              </a:spcBef>
              <a:spcAft>
                <a:spcPts val="0"/>
              </a:spcAft>
              <a:buSzPts val="1800"/>
              <a:buChar char="●"/>
            </a:pPr>
            <a:r>
              <a:rPr lang="en"/>
              <a:t>Large and Small Companies</a:t>
            </a:r>
            <a:endParaRPr/>
          </a:p>
          <a:p>
            <a:pPr indent="0" lvl="0" marL="0" rtl="0" algn="l">
              <a:spcBef>
                <a:spcPts val="1600"/>
              </a:spcBef>
              <a:spcAft>
                <a:spcPts val="1600"/>
              </a:spcAft>
              <a:buNone/>
            </a:pPr>
            <a:r>
              <a:rPr lang="en"/>
              <a:t>Just about whatever you see yourself in the future, cybersecurity could be there too! </a:t>
            </a:r>
            <a:endParaRPr/>
          </a:p>
        </p:txBody>
      </p:sp>
      <p:pic>
        <p:nvPicPr>
          <p:cNvPr id="95" name="Google Shape;95;p18"/>
          <p:cNvPicPr preferRelativeResize="0"/>
          <p:nvPr/>
        </p:nvPicPr>
        <p:blipFill>
          <a:blip r:embed="rId3">
            <a:alphaModFix/>
          </a:blip>
          <a:stretch>
            <a:fillRect/>
          </a:stretch>
        </p:blipFill>
        <p:spPr>
          <a:xfrm>
            <a:off x="4798875" y="1542800"/>
            <a:ext cx="4000301" cy="2250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does Cybersecurity apply to you?</a:t>
            </a:r>
            <a:endParaRPr/>
          </a:p>
        </p:txBody>
      </p:sp>
      <p:sp>
        <p:nvSpPr>
          <p:cNvPr id="101" name="Google Shape;101;p19"/>
          <p:cNvSpPr txBox="1"/>
          <p:nvPr>
            <p:ph idx="1" type="body"/>
          </p:nvPr>
        </p:nvSpPr>
        <p:spPr>
          <a:xfrm>
            <a:off x="311700" y="1152475"/>
            <a:ext cx="4408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by you searching everyday things on the web, watching videos, clicking links, and playing games, you can find yourself downloading material that could make your computer more </a:t>
            </a:r>
            <a:r>
              <a:rPr lang="en"/>
              <a:t>vulnerable</a:t>
            </a:r>
            <a:r>
              <a:rPr lang="en"/>
              <a:t> to a virus. Or you can give a website information that they can use in bad ways. </a:t>
            </a:r>
            <a:endParaRPr/>
          </a:p>
          <a:p>
            <a:pPr indent="0" lvl="0" marL="0" rtl="0" algn="l">
              <a:spcBef>
                <a:spcPts val="1600"/>
              </a:spcBef>
              <a:spcAft>
                <a:spcPts val="1600"/>
              </a:spcAft>
              <a:buNone/>
            </a:pPr>
            <a:r>
              <a:rPr lang="en"/>
              <a:t>The internet is a fantastic tool to use which is why everyone uses it </a:t>
            </a:r>
            <a:r>
              <a:rPr lang="en"/>
              <a:t>regularly, most of the internet is good! It is just small amount of bad we have to be careful of. </a:t>
            </a:r>
            <a:endParaRPr/>
          </a:p>
        </p:txBody>
      </p:sp>
      <p:pic>
        <p:nvPicPr>
          <p:cNvPr id="102" name="Google Shape;102;p19"/>
          <p:cNvPicPr preferRelativeResize="0"/>
          <p:nvPr/>
        </p:nvPicPr>
        <p:blipFill>
          <a:blip r:embed="rId3">
            <a:alphaModFix/>
          </a:blip>
          <a:stretch>
            <a:fillRect/>
          </a:stretch>
        </p:blipFill>
        <p:spPr>
          <a:xfrm>
            <a:off x="4719900" y="1656788"/>
            <a:ext cx="4280475" cy="24077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pic>
        <p:nvPicPr>
          <p:cNvPr id="107" name="Google Shape;107;p20"/>
          <p:cNvPicPr preferRelativeResize="0"/>
          <p:nvPr/>
        </p:nvPicPr>
        <p:blipFill>
          <a:blip r:embed="rId3">
            <a:alphaModFix/>
          </a:blip>
          <a:stretch>
            <a:fillRect/>
          </a:stretch>
        </p:blipFill>
        <p:spPr>
          <a:xfrm>
            <a:off x="-71300" y="-2018700"/>
            <a:ext cx="9257577" cy="5977599"/>
          </a:xfrm>
          <a:prstGeom prst="rect">
            <a:avLst/>
          </a:prstGeom>
          <a:noFill/>
          <a:ln>
            <a:noFill/>
          </a:ln>
        </p:spPr>
      </p:pic>
      <p:pic>
        <p:nvPicPr>
          <p:cNvPr id="108" name="Google Shape;108;p20"/>
          <p:cNvPicPr preferRelativeResize="0"/>
          <p:nvPr/>
        </p:nvPicPr>
        <p:blipFill rotWithShape="1">
          <a:blip r:embed="rId4">
            <a:alphaModFix/>
          </a:blip>
          <a:srcRect b="0" l="0" r="0" t="33150"/>
          <a:stretch/>
        </p:blipFill>
        <p:spPr>
          <a:xfrm>
            <a:off x="-71300" y="3958900"/>
            <a:ext cx="9286601" cy="1622775"/>
          </a:xfrm>
          <a:prstGeom prst="rect">
            <a:avLst/>
          </a:prstGeom>
          <a:noFill/>
          <a:ln>
            <a:noFill/>
          </a:ln>
        </p:spPr>
      </p:pic>
      <p:sp>
        <p:nvSpPr>
          <p:cNvPr id="109" name="Google Shape;109;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you can easily practice Cybersecurity!</a:t>
            </a:r>
            <a:endParaRPr/>
          </a:p>
        </p:txBody>
      </p:sp>
      <p:sp>
        <p:nvSpPr>
          <p:cNvPr id="110" name="Google Shape;110;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You can practice Cybersecurity just about everyday, here are some easy ways to protect yourself and your personal information from those bad hackers…</a:t>
            </a:r>
            <a:endParaRPr>
              <a:solidFill>
                <a:srgbClr val="FFFFFF"/>
              </a:solidFill>
            </a:endParaRPr>
          </a:p>
          <a:p>
            <a:pPr indent="-342900" lvl="0" marL="457200" rtl="0" algn="l">
              <a:spcBef>
                <a:spcPts val="1600"/>
              </a:spcBef>
              <a:spcAft>
                <a:spcPts val="0"/>
              </a:spcAft>
              <a:buClr>
                <a:srgbClr val="FFFFFF"/>
              </a:buClr>
              <a:buSzPts val="1800"/>
              <a:buChar char="●"/>
            </a:pPr>
            <a:r>
              <a:rPr lang="en">
                <a:solidFill>
                  <a:srgbClr val="FFFFFF"/>
                </a:solidFill>
              </a:rPr>
              <a:t>Don’t use the same password for everything! Use different passwords and make each unique.</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Make your passwords long and hard to guess, and store them in a password manager.</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Don’t click on </a:t>
            </a:r>
            <a:r>
              <a:rPr lang="en">
                <a:solidFill>
                  <a:srgbClr val="FFFFFF"/>
                </a:solidFill>
              </a:rPr>
              <a:t>weird links or ads you may come across on the internet that seem unprofessional. </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Don’t share your passwords, only with your parents!</a:t>
            </a:r>
            <a:r>
              <a:rPr lang="en">
                <a:solidFill>
                  <a:srgbClr val="FFFFFF"/>
                </a:solidFill>
              </a:rPr>
              <a:t> </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pic>
        <p:nvPicPr>
          <p:cNvPr id="115" name="Google Shape;115;p21"/>
          <p:cNvPicPr preferRelativeResize="0"/>
          <p:nvPr/>
        </p:nvPicPr>
        <p:blipFill>
          <a:blip r:embed="rId3">
            <a:alphaModFix/>
          </a:blip>
          <a:stretch>
            <a:fillRect/>
          </a:stretch>
        </p:blipFill>
        <p:spPr>
          <a:xfrm>
            <a:off x="-976675" y="-861350"/>
            <a:ext cx="11097349" cy="7614000"/>
          </a:xfrm>
          <a:prstGeom prst="rect">
            <a:avLst/>
          </a:prstGeom>
          <a:noFill/>
          <a:ln>
            <a:noFill/>
          </a:ln>
        </p:spPr>
      </p:pic>
      <p:sp>
        <p:nvSpPr>
          <p:cNvPr id="116" name="Google Shape;116;p21"/>
          <p:cNvSpPr txBox="1"/>
          <p:nvPr>
            <p:ph idx="1" type="body"/>
          </p:nvPr>
        </p:nvSpPr>
        <p:spPr>
          <a:xfrm>
            <a:off x="311700" y="322125"/>
            <a:ext cx="8520600" cy="4246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3100">
                <a:solidFill>
                  <a:srgbClr val="FFFFFF"/>
                </a:solidFill>
              </a:rPr>
              <a:t>Now lets begin and see how easy it could be to figure out a password!</a:t>
            </a:r>
            <a:endParaRPr sz="31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